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ed Hat Display" charset="1" panose="02010503040201060303"/>
      <p:regular r:id="rId10"/>
    </p:embeddedFont>
    <p:embeddedFont>
      <p:font typeface="Red Hat Display Bold" charset="1" panose="02010803040201060303"/>
      <p:regular r:id="rId11"/>
    </p:embeddedFont>
    <p:embeddedFont>
      <p:font typeface="Red Hat Display Italics" charset="1" panose="020105030402010D0303"/>
      <p:regular r:id="rId12"/>
    </p:embeddedFont>
    <p:embeddedFont>
      <p:font typeface="Red Hat Display Bold Italics" charset="1" panose="020108030402010D0303"/>
      <p:regular r:id="rId13"/>
    </p:embeddedFont>
    <p:embeddedFont>
      <p:font typeface="Open Sans Light" charset="1" panose="020B0306030504020204"/>
      <p:regular r:id="rId14"/>
    </p:embeddedFont>
    <p:embeddedFont>
      <p:font typeface="Open Sans Light Bold" charset="1" panose="020B0806030504020204"/>
      <p:regular r:id="rId15"/>
    </p:embeddedFont>
    <p:embeddedFont>
      <p:font typeface="Open Sans Light Italics" charset="1" panose="020B0306030504020204"/>
      <p:regular r:id="rId16"/>
    </p:embeddedFont>
    <p:embeddedFont>
      <p:font typeface="Open Sans Light Bold Italics" charset="1" panose="020B0806030504020204"/>
      <p:regular r:id="rId17"/>
    </p:embeddedFont>
    <p:embeddedFont>
      <p:font typeface="Gagalin" charset="1" panose="00000500000000000000"/>
      <p:regular r:id="rId18"/>
    </p:embeddedFont>
    <p:embeddedFont>
      <p:font typeface="TAN Mon Cheri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svg" Type="http://schemas.openxmlformats.org/officeDocument/2006/relationships/image"/><Relationship Id="rId11" Target="../media/image13.png" Type="http://schemas.openxmlformats.org/officeDocument/2006/relationships/image"/><Relationship Id="rId12" Target="../media/image14.svg" Type="http://schemas.openxmlformats.org/officeDocument/2006/relationships/image"/><Relationship Id="rId13" Target="../media/image15.png" Type="http://schemas.openxmlformats.org/officeDocument/2006/relationships/image"/><Relationship Id="rId14" Target="../media/image16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0" t="7065" r="9250" b="1631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1421292" y="4649441"/>
            <a:ext cx="8899582" cy="8899582"/>
          </a:xfrm>
          <a:custGeom>
            <a:avLst/>
            <a:gdLst/>
            <a:ahLst/>
            <a:cxnLst/>
            <a:rect r="r" b="b" t="t" l="l"/>
            <a:pathLst>
              <a:path h="8899582" w="8899582">
                <a:moveTo>
                  <a:pt x="0" y="0"/>
                </a:moveTo>
                <a:lnTo>
                  <a:pt x="8899582" y="0"/>
                </a:lnTo>
                <a:lnTo>
                  <a:pt x="8899582" y="8899583"/>
                </a:lnTo>
                <a:lnTo>
                  <a:pt x="0" y="88995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559271" y="-1260936"/>
            <a:ext cx="9690846" cy="10519236"/>
          </a:xfrm>
          <a:custGeom>
            <a:avLst/>
            <a:gdLst/>
            <a:ahLst/>
            <a:cxnLst/>
            <a:rect r="r" b="b" t="t" l="l"/>
            <a:pathLst>
              <a:path h="10519236" w="9690846">
                <a:moveTo>
                  <a:pt x="0" y="0"/>
                </a:moveTo>
                <a:lnTo>
                  <a:pt x="9690846" y="0"/>
                </a:lnTo>
                <a:lnTo>
                  <a:pt x="9690846" y="10519236"/>
                </a:lnTo>
                <a:lnTo>
                  <a:pt x="0" y="105192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06825" y="2992092"/>
            <a:ext cx="14274350" cy="3143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00"/>
              </a:lnSpc>
            </a:pPr>
            <a:r>
              <a:rPr lang="en-US" sz="9000">
                <a:solidFill>
                  <a:srgbClr val="2B8088"/>
                </a:solidFill>
                <a:latin typeface="TAN Mon Cheri"/>
              </a:rPr>
              <a:t>PFE</a:t>
            </a:r>
          </a:p>
          <a:p>
            <a:pPr algn="ctr">
              <a:lnSpc>
                <a:spcPts val="12600"/>
              </a:lnSpc>
            </a:pPr>
            <a:r>
              <a:rPr lang="en-US" sz="9000">
                <a:solidFill>
                  <a:srgbClr val="2B8088"/>
                </a:solidFill>
                <a:latin typeface="TAN Mon Cheri"/>
              </a:rPr>
              <a:t> PRESENTATION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53498" y="8017178"/>
            <a:ext cx="4756684" cy="852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9"/>
              </a:lnSpc>
            </a:pPr>
            <a:r>
              <a:rPr lang="en-US" sz="2599">
                <a:solidFill>
                  <a:srgbClr val="1A1A1A"/>
                </a:solidFill>
                <a:latin typeface="Red Hat Display"/>
              </a:rPr>
              <a:t>randa didous</a:t>
            </a:r>
          </a:p>
          <a:p>
            <a:pPr algn="ctr" marL="0" indent="0" lvl="0">
              <a:lnSpc>
                <a:spcPts val="3379"/>
              </a:lnSpc>
              <a:spcBef>
                <a:spcPct val="0"/>
              </a:spcBef>
            </a:pPr>
            <a:r>
              <a:rPr lang="en-US" sz="2599">
                <a:solidFill>
                  <a:srgbClr val="1A1A1A"/>
                </a:solidFill>
                <a:latin typeface="Red Hat Display"/>
              </a:rPr>
              <a:t>hanae tabout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53498" y="7595538"/>
            <a:ext cx="4756684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1A1A1A"/>
                </a:solidFill>
                <a:latin typeface="Red Hat Display Bold"/>
              </a:rPr>
              <a:t>PRESENTED BY: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77818" y="7595538"/>
            <a:ext cx="4756684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1A1A1A"/>
                </a:solidFill>
                <a:latin typeface="Red Hat Display Bold"/>
              </a:rPr>
              <a:t>PRESENTED TO: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77818" y="8017178"/>
            <a:ext cx="4756684" cy="424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79"/>
              </a:lnSpc>
              <a:spcBef>
                <a:spcPct val="0"/>
              </a:spcBef>
            </a:pPr>
            <a:r>
              <a:rPr lang="en-US" sz="2599">
                <a:solidFill>
                  <a:srgbClr val="1A1A1A"/>
                </a:solidFill>
                <a:latin typeface="Red Hat Display"/>
              </a:rPr>
              <a:t>lamnaour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0" t="5171" r="12278" b="20766"/>
          <a:stretch>
            <a:fillRect/>
          </a:stretch>
        </p:blipFill>
        <p:spPr>
          <a:xfrm flipH="false" flipV="tru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true" rot="0">
            <a:off x="9029700" y="5396286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8229600"/>
                </a:moveTo>
                <a:lnTo>
                  <a:pt x="8229600" y="8229600"/>
                </a:lnTo>
                <a:lnTo>
                  <a:pt x="82296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932065" y="-3042864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8229600" y="0"/>
                </a:moveTo>
                <a:lnTo>
                  <a:pt x="0" y="0"/>
                </a:lnTo>
                <a:lnTo>
                  <a:pt x="0" y="8229600"/>
                </a:lnTo>
                <a:lnTo>
                  <a:pt x="8229600" y="8229600"/>
                </a:lnTo>
                <a:lnTo>
                  <a:pt x="822960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469717" y="2328792"/>
            <a:ext cx="18288000" cy="7571358"/>
            <a:chOff x="0" y="0"/>
            <a:chExt cx="7928180" cy="328232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28180" cy="3282321"/>
            </a:xfrm>
            <a:custGeom>
              <a:avLst/>
              <a:gdLst/>
              <a:ahLst/>
              <a:cxnLst/>
              <a:rect r="r" b="b" t="t" l="l"/>
              <a:pathLst>
                <a:path h="3282321" w="7928180">
                  <a:moveTo>
                    <a:pt x="0" y="0"/>
                  </a:moveTo>
                  <a:lnTo>
                    <a:pt x="7928180" y="0"/>
                  </a:lnTo>
                  <a:lnTo>
                    <a:pt x="7928180" y="3282321"/>
                  </a:lnTo>
                  <a:lnTo>
                    <a:pt x="0" y="3282321"/>
                  </a:lnTo>
                  <a:close/>
                </a:path>
              </a:pathLst>
            </a:custGeom>
            <a:solidFill>
              <a:srgbClr val="F6E7D5">
                <a:alpha val="49804"/>
              </a:srgbClr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32626" y="4216026"/>
            <a:ext cx="5193528" cy="1899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Idée du projet</a:t>
            </a:r>
          </a:p>
          <a:p>
            <a:pPr>
              <a:lnSpc>
                <a:spcPts val="5040"/>
              </a:lnSpc>
            </a:pPr>
          </a:p>
          <a:p>
            <a:pPr>
              <a:lnSpc>
                <a:spcPts val="504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6226153" y="4326517"/>
            <a:ext cx="765197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1</a:t>
            </a:r>
          </a:p>
        </p:txBody>
      </p:sp>
      <p:sp>
        <p:nvSpPr>
          <p:cNvPr name="AutoShape 9" id="9"/>
          <p:cNvSpPr/>
          <p:nvPr/>
        </p:nvSpPr>
        <p:spPr>
          <a:xfrm>
            <a:off x="4199462" y="4666559"/>
            <a:ext cx="1864864" cy="0"/>
          </a:xfrm>
          <a:prstGeom prst="line">
            <a:avLst/>
          </a:prstGeom>
          <a:ln cap="flat" w="19050">
            <a:solidFill>
              <a:srgbClr val="1A1A1A"/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956212" y="5838134"/>
            <a:ext cx="5193528" cy="1899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User Stories</a:t>
            </a:r>
          </a:p>
          <a:p>
            <a:pPr>
              <a:lnSpc>
                <a:spcPts val="5040"/>
              </a:lnSpc>
            </a:pPr>
          </a:p>
          <a:p>
            <a:pPr>
              <a:lnSpc>
                <a:spcPts val="504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6149740" y="5847659"/>
            <a:ext cx="765197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2</a:t>
            </a:r>
          </a:p>
        </p:txBody>
      </p:sp>
      <p:sp>
        <p:nvSpPr>
          <p:cNvPr name="AutoShape 12" id="12"/>
          <p:cNvSpPr/>
          <p:nvPr/>
        </p:nvSpPr>
        <p:spPr>
          <a:xfrm>
            <a:off x="3914635" y="6216276"/>
            <a:ext cx="1864864" cy="0"/>
          </a:xfrm>
          <a:prstGeom prst="line">
            <a:avLst/>
          </a:prstGeom>
          <a:ln cap="flat" w="19050">
            <a:solidFill>
              <a:srgbClr val="1A1A1A"/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585971" y="7781346"/>
            <a:ext cx="5193528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les Diagrammes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14937" y="7800396"/>
            <a:ext cx="765197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3</a:t>
            </a:r>
          </a:p>
        </p:txBody>
      </p:sp>
      <p:sp>
        <p:nvSpPr>
          <p:cNvPr name="AutoShape 15" id="15"/>
          <p:cNvSpPr/>
          <p:nvPr/>
        </p:nvSpPr>
        <p:spPr>
          <a:xfrm>
            <a:off x="4357364" y="8159488"/>
            <a:ext cx="1864864" cy="0"/>
          </a:xfrm>
          <a:prstGeom prst="line">
            <a:avLst/>
          </a:prstGeom>
          <a:ln cap="flat" w="19050">
            <a:solidFill>
              <a:srgbClr val="1A1A1A"/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9144000" y="4307467"/>
            <a:ext cx="5193528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 technologies utilisées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494103" y="4288417"/>
            <a:ext cx="765197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4</a:t>
            </a:r>
          </a:p>
        </p:txBody>
      </p:sp>
      <p:sp>
        <p:nvSpPr>
          <p:cNvPr name="AutoShape 18" id="18"/>
          <p:cNvSpPr/>
          <p:nvPr/>
        </p:nvSpPr>
        <p:spPr>
          <a:xfrm>
            <a:off x="14088538" y="4628459"/>
            <a:ext cx="1864864" cy="0"/>
          </a:xfrm>
          <a:prstGeom prst="line">
            <a:avLst/>
          </a:prstGeom>
          <a:ln cap="flat" w="19050">
            <a:solidFill>
              <a:srgbClr val="1A1A1A"/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9705458" y="5838134"/>
            <a:ext cx="5193528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Interfaces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499954" y="5838134"/>
            <a:ext cx="765197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5</a:t>
            </a:r>
          </a:p>
        </p:txBody>
      </p:sp>
      <p:sp>
        <p:nvSpPr>
          <p:cNvPr name="AutoShape 21" id="21"/>
          <p:cNvSpPr/>
          <p:nvPr/>
        </p:nvSpPr>
        <p:spPr>
          <a:xfrm>
            <a:off x="13034122" y="6197226"/>
            <a:ext cx="1864864" cy="0"/>
          </a:xfrm>
          <a:prstGeom prst="line">
            <a:avLst/>
          </a:prstGeom>
          <a:ln cap="flat" w="19050">
            <a:solidFill>
              <a:srgbClr val="1A1A1A"/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0">
            <a:off x="9705458" y="7790871"/>
            <a:ext cx="5193528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Conclusion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499954" y="7781346"/>
            <a:ext cx="765197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1A1A1A"/>
                </a:solidFill>
                <a:latin typeface="Red Hat Display"/>
              </a:rPr>
              <a:t>6</a:t>
            </a:r>
          </a:p>
        </p:txBody>
      </p:sp>
      <p:sp>
        <p:nvSpPr>
          <p:cNvPr name="AutoShape 24" id="24"/>
          <p:cNvSpPr/>
          <p:nvPr/>
        </p:nvSpPr>
        <p:spPr>
          <a:xfrm>
            <a:off x="13034122" y="8140438"/>
            <a:ext cx="1864864" cy="0"/>
          </a:xfrm>
          <a:prstGeom prst="line">
            <a:avLst/>
          </a:prstGeom>
          <a:ln cap="flat" w="19050">
            <a:solidFill>
              <a:srgbClr val="1A1A1A"/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4199462" y="2272292"/>
            <a:ext cx="9889076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2B8088"/>
                </a:solidFill>
                <a:latin typeface="TAN Mon Cheri"/>
              </a:rPr>
              <a:t>AGENDA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0" t="4935" r="4962" b="14826"/>
          <a:stretch>
            <a:fillRect/>
          </a:stretch>
        </p:blipFill>
        <p:spPr>
          <a:xfrm flipH="tru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8570503" y="0"/>
            <a:ext cx="9717497" cy="10287000"/>
            <a:chOff x="0" y="0"/>
            <a:chExt cx="4212711" cy="44596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12711" cy="4459601"/>
            </a:xfrm>
            <a:custGeom>
              <a:avLst/>
              <a:gdLst/>
              <a:ahLst/>
              <a:cxnLst/>
              <a:rect r="r" b="b" t="t" l="l"/>
              <a:pathLst>
                <a:path h="4459601" w="4212711">
                  <a:moveTo>
                    <a:pt x="0" y="0"/>
                  </a:moveTo>
                  <a:lnTo>
                    <a:pt x="4212711" y="0"/>
                  </a:lnTo>
                  <a:lnTo>
                    <a:pt x="4212711" y="4459601"/>
                  </a:lnTo>
                  <a:lnTo>
                    <a:pt x="0" y="4459601"/>
                  </a:lnTo>
                  <a:close/>
                </a:path>
              </a:pathLst>
            </a:custGeom>
            <a:solidFill>
              <a:srgbClr val="F6E7D5">
                <a:alpha val="49804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278046" y="1073785"/>
            <a:ext cx="7292457" cy="2495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31"/>
              </a:lnSpc>
            </a:pPr>
            <a:r>
              <a:rPr lang="en-US" sz="7165">
                <a:solidFill>
                  <a:srgbClr val="2B8088"/>
                </a:solidFill>
                <a:latin typeface="TAN Mon Cheri"/>
              </a:rPr>
              <a:t>IDÉE DU PROJET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517534" y="1140460"/>
            <a:ext cx="8220547" cy="8452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37457" indent="-468728" lvl="1">
              <a:lnSpc>
                <a:spcPts val="6078"/>
              </a:lnSpc>
              <a:buFont typeface="Arial"/>
              <a:buChar char="•"/>
            </a:pPr>
            <a:r>
              <a:rPr lang="en-US" sz="4342">
                <a:solidFill>
                  <a:srgbClr val="1A1A1A"/>
                </a:solidFill>
                <a:latin typeface="Red Hat Display"/>
              </a:rPr>
              <a:t>Notre projet est une application de gestion immobilière construite sur la base de Laravel 9. Elle vise à simplifier et à rationaliser la gestion des biens immobiliers, en offrant une plateforme conviviale et efficace pour les propriétaires, les gestionnaires immobiliers et les locataires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0" t="1887" r="8540" b="20895"/>
          <a:stretch>
            <a:fillRect/>
          </a:stretch>
        </p:blipFill>
        <p:spPr>
          <a:xfrm flipH="tru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true" flipV="false" rot="0">
            <a:off x="-1062742" y="-2626627"/>
            <a:ext cx="9651363" cy="10476378"/>
          </a:xfrm>
          <a:custGeom>
            <a:avLst/>
            <a:gdLst/>
            <a:ahLst/>
            <a:cxnLst/>
            <a:rect r="r" b="b" t="t" l="l"/>
            <a:pathLst>
              <a:path h="10476378" w="9651363">
                <a:moveTo>
                  <a:pt x="9651363" y="0"/>
                </a:moveTo>
                <a:lnTo>
                  <a:pt x="0" y="0"/>
                </a:lnTo>
                <a:lnTo>
                  <a:pt x="0" y="10476378"/>
                </a:lnTo>
                <a:lnTo>
                  <a:pt x="9651363" y="10476378"/>
                </a:lnTo>
                <a:lnTo>
                  <a:pt x="9651363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3876697"/>
            <a:ext cx="3932027" cy="804838"/>
            <a:chOff x="0" y="0"/>
            <a:chExt cx="1079345" cy="2209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79345" cy="220929"/>
            </a:xfrm>
            <a:custGeom>
              <a:avLst/>
              <a:gdLst/>
              <a:ahLst/>
              <a:cxnLst/>
              <a:rect r="r" b="b" t="t" l="l"/>
              <a:pathLst>
                <a:path h="220929" w="1079345">
                  <a:moveTo>
                    <a:pt x="0" y="0"/>
                  </a:moveTo>
                  <a:lnTo>
                    <a:pt x="1079345" y="0"/>
                  </a:lnTo>
                  <a:lnTo>
                    <a:pt x="1079345" y="220929"/>
                  </a:lnTo>
                  <a:lnTo>
                    <a:pt x="0" y="220929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 1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129722" y="3876697"/>
            <a:ext cx="3932027" cy="804838"/>
            <a:chOff x="0" y="0"/>
            <a:chExt cx="1079345" cy="2209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79345" cy="220929"/>
            </a:xfrm>
            <a:custGeom>
              <a:avLst/>
              <a:gdLst/>
              <a:ahLst/>
              <a:cxnLst/>
              <a:rect r="r" b="b" t="t" l="l"/>
              <a:pathLst>
                <a:path h="220929" w="1079345">
                  <a:moveTo>
                    <a:pt x="0" y="0"/>
                  </a:moveTo>
                  <a:lnTo>
                    <a:pt x="1079345" y="0"/>
                  </a:lnTo>
                  <a:lnTo>
                    <a:pt x="1079345" y="220929"/>
                  </a:lnTo>
                  <a:lnTo>
                    <a:pt x="0" y="220929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2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226250" y="3876697"/>
            <a:ext cx="3932027" cy="804838"/>
            <a:chOff x="0" y="0"/>
            <a:chExt cx="1079345" cy="2209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79345" cy="220929"/>
            </a:xfrm>
            <a:custGeom>
              <a:avLst/>
              <a:gdLst/>
              <a:ahLst/>
              <a:cxnLst/>
              <a:rect r="r" b="b" t="t" l="l"/>
              <a:pathLst>
                <a:path h="220929" w="1079345">
                  <a:moveTo>
                    <a:pt x="0" y="0"/>
                  </a:moveTo>
                  <a:lnTo>
                    <a:pt x="1079345" y="0"/>
                  </a:lnTo>
                  <a:lnTo>
                    <a:pt x="1079345" y="220929"/>
                  </a:lnTo>
                  <a:lnTo>
                    <a:pt x="0" y="220929"/>
                  </a:lnTo>
                  <a:close/>
                </a:path>
              </a:pathLst>
            </a:custGeom>
            <a:solidFill>
              <a:srgbClr val="2B8088">
                <a:alpha val="9098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F6E7D5">
                      <a:alpha val="90980"/>
                    </a:srgbClr>
                  </a:solidFill>
                  <a:latin typeface="Red Hat Display Bold"/>
                </a:rPr>
                <a:t>3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327273" y="3876697"/>
            <a:ext cx="3932027" cy="804838"/>
            <a:chOff x="0" y="0"/>
            <a:chExt cx="1079345" cy="22092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79345" cy="220929"/>
            </a:xfrm>
            <a:custGeom>
              <a:avLst/>
              <a:gdLst/>
              <a:ahLst/>
              <a:cxnLst/>
              <a:rect r="r" b="b" t="t" l="l"/>
              <a:pathLst>
                <a:path h="220929" w="1079345">
                  <a:moveTo>
                    <a:pt x="0" y="0"/>
                  </a:moveTo>
                  <a:lnTo>
                    <a:pt x="1079345" y="0"/>
                  </a:lnTo>
                  <a:lnTo>
                    <a:pt x="1079345" y="220929"/>
                  </a:lnTo>
                  <a:lnTo>
                    <a:pt x="0" y="220929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 4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28700" y="4888365"/>
            <a:ext cx="3932027" cy="3875525"/>
            <a:chOff x="0" y="0"/>
            <a:chExt cx="1035596" cy="10207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35596" cy="1020714"/>
            </a:xfrm>
            <a:custGeom>
              <a:avLst/>
              <a:gdLst/>
              <a:ahLst/>
              <a:cxnLst/>
              <a:rect r="r" b="b" t="t" l="l"/>
              <a:pathLst>
                <a:path h="1020714" w="1035596">
                  <a:moveTo>
                    <a:pt x="0" y="0"/>
                  </a:moveTo>
                  <a:lnTo>
                    <a:pt x="1035596" y="0"/>
                  </a:lnTo>
                  <a:lnTo>
                    <a:pt x="1035596" y="1020714"/>
                  </a:lnTo>
                  <a:lnTo>
                    <a:pt x="0" y="1020714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69"/>
                </a:lnSpc>
              </a:pPr>
              <a:r>
                <a:rPr lang="en-US" sz="28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En tant qu'admin, je veux pouvoir m'authentifier sur la plateforme pour accéder aux fonctionnalités d'administration.</a:t>
              </a:r>
            </a:p>
            <a:p>
              <a:pPr algn="ctr">
                <a:lnSpc>
                  <a:spcPts val="311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129722" y="4888365"/>
            <a:ext cx="3932027" cy="3832184"/>
            <a:chOff x="0" y="0"/>
            <a:chExt cx="1035596" cy="10093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35596" cy="1009300"/>
            </a:xfrm>
            <a:custGeom>
              <a:avLst/>
              <a:gdLst/>
              <a:ahLst/>
              <a:cxnLst/>
              <a:rect r="r" b="b" t="t" l="l"/>
              <a:pathLst>
                <a:path h="1009300" w="1035596">
                  <a:moveTo>
                    <a:pt x="0" y="0"/>
                  </a:moveTo>
                  <a:lnTo>
                    <a:pt x="1035596" y="0"/>
                  </a:lnTo>
                  <a:lnTo>
                    <a:pt x="1035596" y="1009300"/>
                  </a:lnTo>
                  <a:lnTo>
                    <a:pt x="0" y="1009300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29"/>
                </a:lnSpc>
              </a:pPr>
              <a:r>
                <a:rPr lang="en-US" sz="30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 je veux pouvoir gérer les utilisateurs, y compris créer, afficher, mettre à jour et supprimer des comptes utilisateurs.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226250" y="4888365"/>
            <a:ext cx="3932027" cy="3832184"/>
            <a:chOff x="0" y="0"/>
            <a:chExt cx="1035596" cy="10093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35596" cy="1009300"/>
            </a:xfrm>
            <a:custGeom>
              <a:avLst/>
              <a:gdLst/>
              <a:ahLst/>
              <a:cxnLst/>
              <a:rect r="r" b="b" t="t" l="l"/>
              <a:pathLst>
                <a:path h="1009300" w="1035596">
                  <a:moveTo>
                    <a:pt x="0" y="0"/>
                  </a:moveTo>
                  <a:lnTo>
                    <a:pt x="1035596" y="0"/>
                  </a:lnTo>
                  <a:lnTo>
                    <a:pt x="1035596" y="1009300"/>
                  </a:lnTo>
                  <a:lnTo>
                    <a:pt x="0" y="1009300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29"/>
                </a:lnSpc>
              </a:pPr>
              <a:r>
                <a:rPr lang="en-US" sz="30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je veux pouvoir gérer les clients, y compris créer, afficher, mettre à jour et supprimer des informations client.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true" flipV="false" rot="0">
            <a:off x="11909138" y="4534601"/>
            <a:ext cx="8581447" cy="8581447"/>
          </a:xfrm>
          <a:custGeom>
            <a:avLst/>
            <a:gdLst/>
            <a:ahLst/>
            <a:cxnLst/>
            <a:rect r="r" b="b" t="t" l="l"/>
            <a:pathLst>
              <a:path h="8581447" w="8581447">
                <a:moveTo>
                  <a:pt x="8581447" y="0"/>
                </a:moveTo>
                <a:lnTo>
                  <a:pt x="0" y="0"/>
                </a:lnTo>
                <a:lnTo>
                  <a:pt x="0" y="8581447"/>
                </a:lnTo>
                <a:lnTo>
                  <a:pt x="8581447" y="8581447"/>
                </a:lnTo>
                <a:lnTo>
                  <a:pt x="8581447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13327273" y="4910036"/>
            <a:ext cx="3932027" cy="3832184"/>
            <a:chOff x="0" y="0"/>
            <a:chExt cx="1035596" cy="10093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35596" cy="1009300"/>
            </a:xfrm>
            <a:custGeom>
              <a:avLst/>
              <a:gdLst/>
              <a:ahLst/>
              <a:cxnLst/>
              <a:rect r="r" b="b" t="t" l="l"/>
              <a:pathLst>
                <a:path h="1009300" w="1035596">
                  <a:moveTo>
                    <a:pt x="0" y="0"/>
                  </a:moveTo>
                  <a:lnTo>
                    <a:pt x="1035596" y="0"/>
                  </a:lnTo>
                  <a:lnTo>
                    <a:pt x="1035596" y="1009300"/>
                  </a:lnTo>
                  <a:lnTo>
                    <a:pt x="0" y="1009300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99"/>
                </a:lnSpc>
              </a:pPr>
              <a:r>
                <a:rPr lang="en-US" sz="29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 je veux pouvoir ajouter une nouvelle propriété, en spécifiant des détails tels que le nom, l'adresse, la description, etc.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6621537" y="9383072"/>
            <a:ext cx="637763" cy="637763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B8088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60"/>
                </a:lnSpc>
              </a:pPr>
              <a:r>
                <a:rPr lang="en-US" sz="2200">
                  <a:solidFill>
                    <a:srgbClr val="F6E7D5"/>
                  </a:solidFill>
                  <a:latin typeface="Red Hat Display Bold"/>
                </a:rPr>
                <a:t>1</a:t>
              </a: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2525024" y="1318209"/>
            <a:ext cx="13237951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2B8088"/>
                </a:solidFill>
                <a:latin typeface="TAN Mon Cheri"/>
              </a:rPr>
              <a:t>USER STORIES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0" t="1887" r="8540" b="20895"/>
          <a:stretch>
            <a:fillRect/>
          </a:stretch>
        </p:blipFill>
        <p:spPr>
          <a:xfrm flipH="tru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true" flipV="false" rot="0">
            <a:off x="-1062742" y="-2626627"/>
            <a:ext cx="9651363" cy="10476378"/>
          </a:xfrm>
          <a:custGeom>
            <a:avLst/>
            <a:gdLst/>
            <a:ahLst/>
            <a:cxnLst/>
            <a:rect r="r" b="b" t="t" l="l"/>
            <a:pathLst>
              <a:path h="10476378" w="9651363">
                <a:moveTo>
                  <a:pt x="9651363" y="0"/>
                </a:moveTo>
                <a:lnTo>
                  <a:pt x="0" y="0"/>
                </a:lnTo>
                <a:lnTo>
                  <a:pt x="0" y="10476378"/>
                </a:lnTo>
                <a:lnTo>
                  <a:pt x="9651363" y="10476378"/>
                </a:lnTo>
                <a:lnTo>
                  <a:pt x="9651363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3876697"/>
            <a:ext cx="3932027" cy="804838"/>
            <a:chOff x="0" y="0"/>
            <a:chExt cx="1079345" cy="2209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79345" cy="220929"/>
            </a:xfrm>
            <a:custGeom>
              <a:avLst/>
              <a:gdLst/>
              <a:ahLst/>
              <a:cxnLst/>
              <a:rect r="r" b="b" t="t" l="l"/>
              <a:pathLst>
                <a:path h="220929" w="1079345">
                  <a:moveTo>
                    <a:pt x="0" y="0"/>
                  </a:moveTo>
                  <a:lnTo>
                    <a:pt x="1079345" y="0"/>
                  </a:lnTo>
                  <a:lnTo>
                    <a:pt x="1079345" y="220929"/>
                  </a:lnTo>
                  <a:lnTo>
                    <a:pt x="0" y="220929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5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129722" y="3876697"/>
            <a:ext cx="3932027" cy="804838"/>
            <a:chOff x="0" y="0"/>
            <a:chExt cx="1079345" cy="2209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79345" cy="220929"/>
            </a:xfrm>
            <a:custGeom>
              <a:avLst/>
              <a:gdLst/>
              <a:ahLst/>
              <a:cxnLst/>
              <a:rect r="r" b="b" t="t" l="l"/>
              <a:pathLst>
                <a:path h="220929" w="1079345">
                  <a:moveTo>
                    <a:pt x="0" y="0"/>
                  </a:moveTo>
                  <a:lnTo>
                    <a:pt x="1079345" y="0"/>
                  </a:lnTo>
                  <a:lnTo>
                    <a:pt x="1079345" y="220929"/>
                  </a:lnTo>
                  <a:lnTo>
                    <a:pt x="0" y="220929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6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226250" y="3876697"/>
            <a:ext cx="3932027" cy="804838"/>
            <a:chOff x="0" y="0"/>
            <a:chExt cx="1079345" cy="22092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79345" cy="220929"/>
            </a:xfrm>
            <a:custGeom>
              <a:avLst/>
              <a:gdLst/>
              <a:ahLst/>
              <a:cxnLst/>
              <a:rect r="r" b="b" t="t" l="l"/>
              <a:pathLst>
                <a:path h="220929" w="1079345">
                  <a:moveTo>
                    <a:pt x="0" y="0"/>
                  </a:moveTo>
                  <a:lnTo>
                    <a:pt x="1079345" y="0"/>
                  </a:lnTo>
                  <a:lnTo>
                    <a:pt x="1079345" y="220929"/>
                  </a:lnTo>
                  <a:lnTo>
                    <a:pt x="0" y="220929"/>
                  </a:lnTo>
                  <a:close/>
                </a:path>
              </a:pathLst>
            </a:custGeom>
            <a:solidFill>
              <a:srgbClr val="2B8088">
                <a:alpha val="9098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F6E7D5">
                      <a:alpha val="90980"/>
                    </a:srgbClr>
                  </a:solidFill>
                  <a:latin typeface="Red Hat Display Bold"/>
                </a:rPr>
                <a:t>7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327273" y="3876697"/>
            <a:ext cx="3932027" cy="804838"/>
            <a:chOff x="0" y="0"/>
            <a:chExt cx="1079345" cy="22092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79345" cy="220929"/>
            </a:xfrm>
            <a:custGeom>
              <a:avLst/>
              <a:gdLst/>
              <a:ahLst/>
              <a:cxnLst/>
              <a:rect r="r" b="b" t="t" l="l"/>
              <a:pathLst>
                <a:path h="220929" w="1079345">
                  <a:moveTo>
                    <a:pt x="0" y="0"/>
                  </a:moveTo>
                  <a:lnTo>
                    <a:pt x="1079345" y="0"/>
                  </a:lnTo>
                  <a:lnTo>
                    <a:pt x="1079345" y="220929"/>
                  </a:lnTo>
                  <a:lnTo>
                    <a:pt x="0" y="220929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7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8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28700" y="4888365"/>
            <a:ext cx="3929572" cy="3832184"/>
            <a:chOff x="0" y="0"/>
            <a:chExt cx="1034949" cy="10093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34949" cy="1009300"/>
            </a:xfrm>
            <a:custGeom>
              <a:avLst/>
              <a:gdLst/>
              <a:ahLst/>
              <a:cxnLst/>
              <a:rect r="r" b="b" t="t" l="l"/>
              <a:pathLst>
                <a:path h="1009300" w="1034949">
                  <a:moveTo>
                    <a:pt x="0" y="0"/>
                  </a:moveTo>
                  <a:lnTo>
                    <a:pt x="1034949" y="0"/>
                  </a:lnTo>
                  <a:lnTo>
                    <a:pt x="1034949" y="1009300"/>
                  </a:lnTo>
                  <a:lnTo>
                    <a:pt x="0" y="1009300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79"/>
                </a:lnSpc>
              </a:pPr>
              <a:r>
                <a:rPr lang="en-US" sz="25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 je veux pouvoir ajouter des revenus et dépenses à une propriété existante, en spécifiant le montant, la date et toute autre information pertinente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129722" y="4888365"/>
            <a:ext cx="3932027" cy="4049420"/>
            <a:chOff x="0" y="0"/>
            <a:chExt cx="1035596" cy="106651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35596" cy="1066514"/>
            </a:xfrm>
            <a:custGeom>
              <a:avLst/>
              <a:gdLst/>
              <a:ahLst/>
              <a:cxnLst/>
              <a:rect r="r" b="b" t="t" l="l"/>
              <a:pathLst>
                <a:path h="1066514" w="1035596">
                  <a:moveTo>
                    <a:pt x="0" y="0"/>
                  </a:moveTo>
                  <a:lnTo>
                    <a:pt x="1035596" y="0"/>
                  </a:lnTo>
                  <a:lnTo>
                    <a:pt x="1035596" y="1066514"/>
                  </a:lnTo>
                  <a:lnTo>
                    <a:pt x="0" y="1066514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En tant que user je veux pouvoir générer des rapports financiers détaillés pour ma propriété, y compris les dépenses, les revenus et les bénéfices, afin d'avoir une vision claire de la performance financière.</a:t>
              </a:r>
            </a:p>
            <a:p>
              <a:pPr algn="ctr">
                <a:lnSpc>
                  <a:spcPts val="311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226250" y="4888365"/>
            <a:ext cx="3932027" cy="3832184"/>
            <a:chOff x="0" y="0"/>
            <a:chExt cx="1035596" cy="10093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35596" cy="1009300"/>
            </a:xfrm>
            <a:custGeom>
              <a:avLst/>
              <a:gdLst/>
              <a:ahLst/>
              <a:cxnLst/>
              <a:rect r="r" b="b" t="t" l="l"/>
              <a:pathLst>
                <a:path h="1009300" w="1035596">
                  <a:moveTo>
                    <a:pt x="0" y="0"/>
                  </a:moveTo>
                  <a:lnTo>
                    <a:pt x="1035596" y="0"/>
                  </a:lnTo>
                  <a:lnTo>
                    <a:pt x="1035596" y="1009300"/>
                  </a:lnTo>
                  <a:lnTo>
                    <a:pt x="0" y="1009300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  je veux pouvoir modifier les informations de ma propriété, telles que l'adresse, les caractéristiques et les équipements, afin de les mettre à jour si nécessaire.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true" flipV="false" rot="0">
            <a:off x="11909138" y="4534601"/>
            <a:ext cx="8581447" cy="8581447"/>
          </a:xfrm>
          <a:custGeom>
            <a:avLst/>
            <a:gdLst/>
            <a:ahLst/>
            <a:cxnLst/>
            <a:rect r="r" b="b" t="t" l="l"/>
            <a:pathLst>
              <a:path h="8581447" w="8581447">
                <a:moveTo>
                  <a:pt x="8581447" y="0"/>
                </a:moveTo>
                <a:lnTo>
                  <a:pt x="0" y="0"/>
                </a:lnTo>
                <a:lnTo>
                  <a:pt x="0" y="8581447"/>
                </a:lnTo>
                <a:lnTo>
                  <a:pt x="8581447" y="8581447"/>
                </a:lnTo>
                <a:lnTo>
                  <a:pt x="8581447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13327273" y="4888365"/>
            <a:ext cx="3932027" cy="3832184"/>
            <a:chOff x="0" y="0"/>
            <a:chExt cx="1035596" cy="10093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35596" cy="1009300"/>
            </a:xfrm>
            <a:custGeom>
              <a:avLst/>
              <a:gdLst/>
              <a:ahLst/>
              <a:cxnLst/>
              <a:rect r="r" b="b" t="t" l="l"/>
              <a:pathLst>
                <a:path h="1009300" w="1035596">
                  <a:moveTo>
                    <a:pt x="0" y="0"/>
                  </a:moveTo>
                  <a:lnTo>
                    <a:pt x="1035596" y="0"/>
                  </a:lnTo>
                  <a:lnTo>
                    <a:pt x="1035596" y="1009300"/>
                  </a:lnTo>
                  <a:lnTo>
                    <a:pt x="0" y="1009300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9"/>
                </a:lnSpc>
              </a:pPr>
              <a:r>
                <a:rPr lang="en-US" sz="23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je veux pouvoir modifier mes informations personnelles telles que mon nom, mon adresse e-mail et mon numéro de téléphone, afin de tenir mes informations à jour.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6621537" y="9383072"/>
            <a:ext cx="637763" cy="637763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B8088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60"/>
                </a:lnSpc>
              </a:pPr>
              <a:r>
                <a:rPr lang="en-US" sz="2200">
                  <a:solidFill>
                    <a:srgbClr val="F6E7D5"/>
                  </a:solidFill>
                  <a:latin typeface="Red Hat Display Bold"/>
                </a:rPr>
                <a:t>1</a:t>
              </a: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2525024" y="1318209"/>
            <a:ext cx="13237951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2B8088"/>
                </a:solidFill>
                <a:latin typeface="TAN Mon Cheri"/>
              </a:rPr>
              <a:t>USER STORIES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25" t="11112" r="8852" b="11955"/>
          <a:stretch>
            <a:fillRect/>
          </a:stretch>
        </p:blipFill>
        <p:spPr>
          <a:xfrm flipH="tru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9144000" y="1028700"/>
            <a:ext cx="3996747" cy="3996747"/>
          </a:xfrm>
          <a:custGeom>
            <a:avLst/>
            <a:gdLst/>
            <a:ahLst/>
            <a:cxnLst/>
            <a:rect r="r" b="b" t="t" l="l"/>
            <a:pathLst>
              <a:path h="3996747" w="3996747">
                <a:moveTo>
                  <a:pt x="0" y="0"/>
                </a:moveTo>
                <a:lnTo>
                  <a:pt x="3996747" y="0"/>
                </a:lnTo>
                <a:lnTo>
                  <a:pt x="3996747" y="3996747"/>
                </a:lnTo>
                <a:lnTo>
                  <a:pt x="0" y="39967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9144000" y="5347642"/>
            <a:ext cx="3910658" cy="3910658"/>
          </a:xfrm>
          <a:custGeom>
            <a:avLst/>
            <a:gdLst/>
            <a:ahLst/>
            <a:cxnLst/>
            <a:rect r="r" b="b" t="t" l="l"/>
            <a:pathLst>
              <a:path h="3910658" w="3910658">
                <a:moveTo>
                  <a:pt x="3910658" y="3910658"/>
                </a:moveTo>
                <a:lnTo>
                  <a:pt x="0" y="3910658"/>
                </a:lnTo>
                <a:lnTo>
                  <a:pt x="0" y="0"/>
                </a:lnTo>
                <a:lnTo>
                  <a:pt x="3910658" y="0"/>
                </a:lnTo>
                <a:lnTo>
                  <a:pt x="3910658" y="3910658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852705" y="1885117"/>
            <a:ext cx="11114921" cy="8157690"/>
          </a:xfrm>
          <a:custGeom>
            <a:avLst/>
            <a:gdLst/>
            <a:ahLst/>
            <a:cxnLst/>
            <a:rect r="r" b="b" t="t" l="l"/>
            <a:pathLst>
              <a:path h="8157690" w="11114921">
                <a:moveTo>
                  <a:pt x="0" y="0"/>
                </a:moveTo>
                <a:lnTo>
                  <a:pt x="11114921" y="0"/>
                </a:lnTo>
                <a:lnTo>
                  <a:pt x="11114921" y="8157690"/>
                </a:lnTo>
                <a:lnTo>
                  <a:pt x="0" y="81576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181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41491" y="285038"/>
            <a:ext cx="6805017" cy="133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46"/>
              </a:lnSpc>
            </a:pPr>
            <a:r>
              <a:rPr lang="en-US" sz="7818">
                <a:solidFill>
                  <a:srgbClr val="000000"/>
                </a:solidFill>
                <a:latin typeface="Open Sans Light"/>
              </a:rPr>
              <a:t>cas d'utilisation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25" t="11112" r="8852" b="11955"/>
          <a:stretch>
            <a:fillRect/>
          </a:stretch>
        </p:blipFill>
        <p:spPr>
          <a:xfrm flipH="tru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9144000" y="1028700"/>
            <a:ext cx="3996747" cy="3996747"/>
          </a:xfrm>
          <a:custGeom>
            <a:avLst/>
            <a:gdLst/>
            <a:ahLst/>
            <a:cxnLst/>
            <a:rect r="r" b="b" t="t" l="l"/>
            <a:pathLst>
              <a:path h="3996747" w="3996747">
                <a:moveTo>
                  <a:pt x="0" y="0"/>
                </a:moveTo>
                <a:lnTo>
                  <a:pt x="3996747" y="0"/>
                </a:lnTo>
                <a:lnTo>
                  <a:pt x="3996747" y="3996747"/>
                </a:lnTo>
                <a:lnTo>
                  <a:pt x="0" y="39967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9144000" y="5347642"/>
            <a:ext cx="3910658" cy="3910658"/>
          </a:xfrm>
          <a:custGeom>
            <a:avLst/>
            <a:gdLst/>
            <a:ahLst/>
            <a:cxnLst/>
            <a:rect r="r" b="b" t="t" l="l"/>
            <a:pathLst>
              <a:path h="3910658" w="3910658">
                <a:moveTo>
                  <a:pt x="3910658" y="3910658"/>
                </a:moveTo>
                <a:lnTo>
                  <a:pt x="0" y="3910658"/>
                </a:lnTo>
                <a:lnTo>
                  <a:pt x="0" y="0"/>
                </a:lnTo>
                <a:lnTo>
                  <a:pt x="3910658" y="0"/>
                </a:lnTo>
                <a:lnTo>
                  <a:pt x="3910658" y="3910658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03823" y="-79295"/>
            <a:ext cx="13680354" cy="10445591"/>
          </a:xfrm>
          <a:custGeom>
            <a:avLst/>
            <a:gdLst/>
            <a:ahLst/>
            <a:cxnLst/>
            <a:rect r="r" b="b" t="t" l="l"/>
            <a:pathLst>
              <a:path h="10445591" w="13680354">
                <a:moveTo>
                  <a:pt x="0" y="0"/>
                </a:moveTo>
                <a:lnTo>
                  <a:pt x="13680354" y="0"/>
                </a:lnTo>
                <a:lnTo>
                  <a:pt x="13680354" y="10445590"/>
                </a:lnTo>
                <a:lnTo>
                  <a:pt x="0" y="104455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0" t="0" r="1783" b="17077"/>
          <a:stretch>
            <a:fillRect/>
          </a:stretch>
        </p:blipFill>
        <p:spPr>
          <a:xfrm flipH="tru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true" flipV="false" rot="0">
            <a:off x="11248399" y="3297038"/>
            <a:ext cx="8581447" cy="8581447"/>
          </a:xfrm>
          <a:custGeom>
            <a:avLst/>
            <a:gdLst/>
            <a:ahLst/>
            <a:cxnLst/>
            <a:rect r="r" b="b" t="t" l="l"/>
            <a:pathLst>
              <a:path h="8581447" w="8581447">
                <a:moveTo>
                  <a:pt x="8581447" y="0"/>
                </a:moveTo>
                <a:lnTo>
                  <a:pt x="0" y="0"/>
                </a:lnTo>
                <a:lnTo>
                  <a:pt x="0" y="8581447"/>
                </a:lnTo>
                <a:lnTo>
                  <a:pt x="8581447" y="8581447"/>
                </a:lnTo>
                <a:lnTo>
                  <a:pt x="858144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621537" y="9383072"/>
            <a:ext cx="637763" cy="637763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B808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60"/>
                </a:lnSpc>
              </a:pPr>
              <a:r>
                <a:rPr lang="en-US" sz="2200">
                  <a:solidFill>
                    <a:srgbClr val="F6E7D5"/>
                  </a:solidFill>
                  <a:latin typeface="Red Hat Display Bold"/>
                </a:rPr>
                <a:t>5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0">
            <a:off x="507243" y="-1502433"/>
            <a:ext cx="7534999" cy="8179103"/>
          </a:xfrm>
          <a:custGeom>
            <a:avLst/>
            <a:gdLst/>
            <a:ahLst/>
            <a:cxnLst/>
            <a:rect r="r" b="b" t="t" l="l"/>
            <a:pathLst>
              <a:path h="8179103" w="7534999">
                <a:moveTo>
                  <a:pt x="7534999" y="0"/>
                </a:moveTo>
                <a:lnTo>
                  <a:pt x="0" y="0"/>
                </a:lnTo>
                <a:lnTo>
                  <a:pt x="0" y="8179104"/>
                </a:lnTo>
                <a:lnTo>
                  <a:pt x="7534999" y="8179104"/>
                </a:lnTo>
                <a:lnTo>
                  <a:pt x="7534999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565364" y="5432601"/>
            <a:ext cx="3157272" cy="627940"/>
            <a:chOff x="0" y="0"/>
            <a:chExt cx="993702" cy="19763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93702" cy="197634"/>
            </a:xfrm>
            <a:custGeom>
              <a:avLst/>
              <a:gdLst/>
              <a:ahLst/>
              <a:cxnLst/>
              <a:rect r="r" b="b" t="t" l="l"/>
              <a:pathLst>
                <a:path h="197634" w="993702">
                  <a:moveTo>
                    <a:pt x="0" y="0"/>
                  </a:moveTo>
                  <a:lnTo>
                    <a:pt x="993702" y="0"/>
                  </a:lnTo>
                  <a:lnTo>
                    <a:pt x="993702" y="197634"/>
                  </a:lnTo>
                  <a:lnTo>
                    <a:pt x="0" y="197634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MYSQL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565364" y="6129749"/>
            <a:ext cx="3157272" cy="2575446"/>
            <a:chOff x="0" y="0"/>
            <a:chExt cx="910984" cy="74310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10984" cy="743106"/>
            </a:xfrm>
            <a:custGeom>
              <a:avLst/>
              <a:gdLst/>
              <a:ahLst/>
              <a:cxnLst/>
              <a:rect r="r" b="b" t="t" l="l"/>
              <a:pathLst>
                <a:path h="743106" w="910984">
                  <a:moveTo>
                    <a:pt x="0" y="0"/>
                  </a:moveTo>
                  <a:lnTo>
                    <a:pt x="910984" y="0"/>
                  </a:lnTo>
                  <a:lnTo>
                    <a:pt x="910984" y="743106"/>
                  </a:lnTo>
                  <a:lnTo>
                    <a:pt x="0" y="743106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9"/>
                </a:lnSpc>
              </a:pPr>
              <a:r>
                <a:rPr lang="en-US" sz="24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Un système de gestion de base de données relationnelle très répandu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789311" y="5432601"/>
            <a:ext cx="3157272" cy="627940"/>
            <a:chOff x="0" y="0"/>
            <a:chExt cx="993702" cy="19763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93702" cy="197634"/>
            </a:xfrm>
            <a:custGeom>
              <a:avLst/>
              <a:gdLst/>
              <a:ahLst/>
              <a:cxnLst/>
              <a:rect r="r" b="b" t="t" l="l"/>
              <a:pathLst>
                <a:path h="197634" w="993702">
                  <a:moveTo>
                    <a:pt x="0" y="0"/>
                  </a:moveTo>
                  <a:lnTo>
                    <a:pt x="993702" y="0"/>
                  </a:lnTo>
                  <a:lnTo>
                    <a:pt x="993702" y="197634"/>
                  </a:lnTo>
                  <a:lnTo>
                    <a:pt x="0" y="197634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CSS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789311" y="6129749"/>
            <a:ext cx="3157272" cy="2575446"/>
            <a:chOff x="0" y="0"/>
            <a:chExt cx="910984" cy="74310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10984" cy="743106"/>
            </a:xfrm>
            <a:custGeom>
              <a:avLst/>
              <a:gdLst/>
              <a:ahLst/>
              <a:cxnLst/>
              <a:rect r="r" b="b" t="t" l="l"/>
              <a:pathLst>
                <a:path h="743106" w="910984">
                  <a:moveTo>
                    <a:pt x="0" y="0"/>
                  </a:moveTo>
                  <a:lnTo>
                    <a:pt x="910984" y="0"/>
                  </a:lnTo>
                  <a:lnTo>
                    <a:pt x="910984" y="743106"/>
                  </a:lnTo>
                  <a:lnTo>
                    <a:pt x="0" y="743106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  <a:r>
                <a:rPr lang="en-US" sz="2000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Langages de balisage utilisés pour structurer et styliser les pages web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4013258" y="5432601"/>
            <a:ext cx="3157272" cy="627940"/>
            <a:chOff x="0" y="0"/>
            <a:chExt cx="993702" cy="19763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93702" cy="197634"/>
            </a:xfrm>
            <a:custGeom>
              <a:avLst/>
              <a:gdLst/>
              <a:ahLst/>
              <a:cxnLst/>
              <a:rect r="r" b="b" t="t" l="l"/>
              <a:pathLst>
                <a:path h="197634" w="993702">
                  <a:moveTo>
                    <a:pt x="0" y="0"/>
                  </a:moveTo>
                  <a:lnTo>
                    <a:pt x="993702" y="0"/>
                  </a:lnTo>
                  <a:lnTo>
                    <a:pt x="993702" y="197634"/>
                  </a:lnTo>
                  <a:lnTo>
                    <a:pt x="0" y="197634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60"/>
                </a:lnSpc>
              </a:pPr>
              <a:r>
                <a:rPr lang="en-US" sz="2200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BOOTSTRAP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102028" y="6129749"/>
            <a:ext cx="3157272" cy="2575446"/>
            <a:chOff x="0" y="0"/>
            <a:chExt cx="910984" cy="74310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10984" cy="743106"/>
            </a:xfrm>
            <a:custGeom>
              <a:avLst/>
              <a:gdLst/>
              <a:ahLst/>
              <a:cxnLst/>
              <a:rect r="r" b="b" t="t" l="l"/>
              <a:pathLst>
                <a:path h="743106" w="910984">
                  <a:moveTo>
                    <a:pt x="0" y="0"/>
                  </a:moveTo>
                  <a:lnTo>
                    <a:pt x="910984" y="0"/>
                  </a:lnTo>
                  <a:lnTo>
                    <a:pt x="910984" y="743106"/>
                  </a:lnTo>
                  <a:lnTo>
                    <a:pt x="0" y="743106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  <a:r>
                <a:rPr lang="en-US" sz="2000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Un framework front-end qui facilite le développement d'interfaces utilisateur réactives et esthétiquement agréables.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17470" y="5432601"/>
            <a:ext cx="3157272" cy="627940"/>
            <a:chOff x="0" y="0"/>
            <a:chExt cx="993702" cy="19763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93702" cy="197634"/>
            </a:xfrm>
            <a:custGeom>
              <a:avLst/>
              <a:gdLst/>
              <a:ahLst/>
              <a:cxnLst/>
              <a:rect r="r" b="b" t="t" l="l"/>
              <a:pathLst>
                <a:path h="197634" w="993702">
                  <a:moveTo>
                    <a:pt x="0" y="0"/>
                  </a:moveTo>
                  <a:lnTo>
                    <a:pt x="993702" y="0"/>
                  </a:lnTo>
                  <a:lnTo>
                    <a:pt x="993702" y="197634"/>
                  </a:lnTo>
                  <a:lnTo>
                    <a:pt x="0" y="197634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LARAVEL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117470" y="6129749"/>
            <a:ext cx="3157272" cy="2575446"/>
            <a:chOff x="0" y="0"/>
            <a:chExt cx="910984" cy="743106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910984" cy="743106"/>
            </a:xfrm>
            <a:custGeom>
              <a:avLst/>
              <a:gdLst/>
              <a:ahLst/>
              <a:cxnLst/>
              <a:rect r="r" b="b" t="t" l="l"/>
              <a:pathLst>
                <a:path h="743106" w="910984">
                  <a:moveTo>
                    <a:pt x="0" y="0"/>
                  </a:moveTo>
                  <a:lnTo>
                    <a:pt x="910984" y="0"/>
                  </a:lnTo>
                  <a:lnTo>
                    <a:pt x="910984" y="743106"/>
                  </a:lnTo>
                  <a:lnTo>
                    <a:pt x="0" y="743106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d'un framework de développement web en PHP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4341417" y="5432601"/>
            <a:ext cx="3157272" cy="627940"/>
            <a:chOff x="0" y="0"/>
            <a:chExt cx="993702" cy="19763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993702" cy="197634"/>
            </a:xfrm>
            <a:custGeom>
              <a:avLst/>
              <a:gdLst/>
              <a:ahLst/>
              <a:cxnLst/>
              <a:rect r="r" b="b" t="t" l="l"/>
              <a:pathLst>
                <a:path h="197634" w="993702">
                  <a:moveTo>
                    <a:pt x="0" y="0"/>
                  </a:moveTo>
                  <a:lnTo>
                    <a:pt x="993702" y="0"/>
                  </a:lnTo>
                  <a:lnTo>
                    <a:pt x="993702" y="197634"/>
                  </a:lnTo>
                  <a:lnTo>
                    <a:pt x="0" y="197634"/>
                  </a:lnTo>
                  <a:close/>
                </a:path>
              </a:pathLst>
            </a:custGeom>
            <a:solidFill>
              <a:srgbClr val="2B8088">
                <a:alpha val="89804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  <a:r>
                <a:rPr lang="en-US" sz="2199">
                  <a:solidFill>
                    <a:srgbClr val="F6E7D5">
                      <a:alpha val="89804"/>
                    </a:srgbClr>
                  </a:solidFill>
                  <a:latin typeface="Red Hat Display Bold"/>
                </a:rPr>
                <a:t>PHP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4341417" y="6129749"/>
            <a:ext cx="3157272" cy="2575446"/>
            <a:chOff x="0" y="0"/>
            <a:chExt cx="910984" cy="743106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910984" cy="743106"/>
            </a:xfrm>
            <a:custGeom>
              <a:avLst/>
              <a:gdLst/>
              <a:ahLst/>
              <a:cxnLst/>
              <a:rect r="r" b="b" t="t" l="l"/>
              <a:pathLst>
                <a:path h="743106" w="910984">
                  <a:moveTo>
                    <a:pt x="0" y="0"/>
                  </a:moveTo>
                  <a:lnTo>
                    <a:pt x="910984" y="0"/>
                  </a:lnTo>
                  <a:lnTo>
                    <a:pt x="910984" y="743106"/>
                  </a:lnTo>
                  <a:lnTo>
                    <a:pt x="0" y="743106"/>
                  </a:lnTo>
                  <a:close/>
                </a:path>
              </a:pathLst>
            </a:custGeom>
            <a:solidFill>
              <a:srgbClr val="F6E7D5">
                <a:alpha val="8000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9"/>
                </a:lnSpc>
              </a:pPr>
              <a:r>
                <a:rPr lang="en-US" sz="2499">
                  <a:solidFill>
                    <a:srgbClr val="1A1A1A">
                      <a:alpha val="80000"/>
                    </a:srgbClr>
                  </a:solidFill>
                  <a:latin typeface="Red Hat Display"/>
                </a:rPr>
                <a:t>est un langage de programmation côté serveur.</a:t>
              </a:r>
            </a:p>
          </p:txBody>
        </p:sp>
      </p:grpSp>
      <p:sp>
        <p:nvSpPr>
          <p:cNvPr name="Freeform 38" id="38"/>
          <p:cNvSpPr/>
          <p:nvPr/>
        </p:nvSpPr>
        <p:spPr>
          <a:xfrm flipH="false" flipV="false" rot="0">
            <a:off x="-502406" y="3866699"/>
            <a:ext cx="4777148" cy="1276801"/>
          </a:xfrm>
          <a:custGeom>
            <a:avLst/>
            <a:gdLst/>
            <a:ahLst/>
            <a:cxnLst/>
            <a:rect r="r" b="b" t="t" l="l"/>
            <a:pathLst>
              <a:path h="1276801" w="4777148">
                <a:moveTo>
                  <a:pt x="0" y="0"/>
                </a:moveTo>
                <a:lnTo>
                  <a:pt x="4777148" y="0"/>
                </a:lnTo>
                <a:lnTo>
                  <a:pt x="4777148" y="1276801"/>
                </a:lnTo>
                <a:lnTo>
                  <a:pt x="0" y="12768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4642132" y="3831287"/>
            <a:ext cx="2555842" cy="1347626"/>
          </a:xfrm>
          <a:custGeom>
            <a:avLst/>
            <a:gdLst/>
            <a:ahLst/>
            <a:cxnLst/>
            <a:rect r="r" b="b" t="t" l="l"/>
            <a:pathLst>
              <a:path h="1347626" w="2555842">
                <a:moveTo>
                  <a:pt x="0" y="0"/>
                </a:moveTo>
                <a:lnTo>
                  <a:pt x="2555842" y="0"/>
                </a:lnTo>
                <a:lnTo>
                  <a:pt x="2555842" y="1347625"/>
                </a:lnTo>
                <a:lnTo>
                  <a:pt x="0" y="13476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0" id="40"/>
          <p:cNvSpPr/>
          <p:nvPr/>
        </p:nvSpPr>
        <p:spPr>
          <a:xfrm flipH="false" flipV="false" rot="0">
            <a:off x="11590045" y="3041095"/>
            <a:ext cx="1555803" cy="2194082"/>
          </a:xfrm>
          <a:custGeom>
            <a:avLst/>
            <a:gdLst/>
            <a:ahLst/>
            <a:cxnLst/>
            <a:rect r="r" b="b" t="t" l="l"/>
            <a:pathLst>
              <a:path h="2194082" w="1555803">
                <a:moveTo>
                  <a:pt x="0" y="0"/>
                </a:moveTo>
                <a:lnTo>
                  <a:pt x="1555804" y="0"/>
                </a:lnTo>
                <a:lnTo>
                  <a:pt x="1555804" y="2194081"/>
                </a:lnTo>
                <a:lnTo>
                  <a:pt x="0" y="21940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0">
            <a:off x="7918658" y="3714573"/>
            <a:ext cx="2450684" cy="1287723"/>
          </a:xfrm>
          <a:custGeom>
            <a:avLst/>
            <a:gdLst/>
            <a:ahLst/>
            <a:cxnLst/>
            <a:rect r="r" b="b" t="t" l="l"/>
            <a:pathLst>
              <a:path h="1287723" w="2450684">
                <a:moveTo>
                  <a:pt x="0" y="0"/>
                </a:moveTo>
                <a:lnTo>
                  <a:pt x="2450684" y="0"/>
                </a:lnTo>
                <a:lnTo>
                  <a:pt x="2450684" y="1287723"/>
                </a:lnTo>
                <a:lnTo>
                  <a:pt x="0" y="1287723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2" id="42"/>
          <p:cNvSpPr/>
          <p:nvPr/>
        </p:nvSpPr>
        <p:spPr>
          <a:xfrm flipH="false" flipV="false" rot="0">
            <a:off x="13869749" y="3429265"/>
            <a:ext cx="3104213" cy="1749647"/>
          </a:xfrm>
          <a:custGeom>
            <a:avLst/>
            <a:gdLst/>
            <a:ahLst/>
            <a:cxnLst/>
            <a:rect r="r" b="b" t="t" l="l"/>
            <a:pathLst>
              <a:path h="1749647" w="3104213">
                <a:moveTo>
                  <a:pt x="0" y="0"/>
                </a:moveTo>
                <a:lnTo>
                  <a:pt x="3104213" y="0"/>
                </a:lnTo>
                <a:lnTo>
                  <a:pt x="3104213" y="1749647"/>
                </a:lnTo>
                <a:lnTo>
                  <a:pt x="0" y="174964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3" id="43"/>
          <p:cNvSpPr txBox="true"/>
          <p:nvPr/>
        </p:nvSpPr>
        <p:spPr>
          <a:xfrm rot="0">
            <a:off x="1028700" y="1393319"/>
            <a:ext cx="16230600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2B8088"/>
                </a:solidFill>
                <a:latin typeface="TAN Mon Cheri"/>
              </a:rPr>
              <a:t> TECHNOLOGIES UTILISÉES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</a:blip>
          <a:srcRect l="0" t="0" r="4874" b="19687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1099043" y="-2413658"/>
            <a:ext cx="7534999" cy="8179103"/>
          </a:xfrm>
          <a:custGeom>
            <a:avLst/>
            <a:gdLst/>
            <a:ahLst/>
            <a:cxnLst/>
            <a:rect r="r" b="b" t="t" l="l"/>
            <a:pathLst>
              <a:path h="8179103" w="7534999">
                <a:moveTo>
                  <a:pt x="0" y="0"/>
                </a:moveTo>
                <a:lnTo>
                  <a:pt x="7534999" y="0"/>
                </a:lnTo>
                <a:lnTo>
                  <a:pt x="7534999" y="8179104"/>
                </a:lnTo>
                <a:lnTo>
                  <a:pt x="0" y="81791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478492" y="1181435"/>
            <a:ext cx="7780808" cy="7780777"/>
            <a:chOff x="0" y="0"/>
            <a:chExt cx="6350025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0" t="0" r="-49999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495068" y="1048085"/>
            <a:ext cx="7756827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800"/>
              </a:lnSpc>
            </a:pPr>
            <a:r>
              <a:rPr lang="en-US" sz="7000" spc="280">
                <a:solidFill>
                  <a:srgbClr val="2B8088"/>
                </a:solidFill>
                <a:latin typeface="TAN Mon Cheri"/>
              </a:rPr>
              <a:t>THANK YOU!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2877" y="2606797"/>
            <a:ext cx="6921210" cy="6842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27"/>
              </a:lnSpc>
            </a:pPr>
            <a:r>
              <a:rPr lang="en-US" sz="3233">
                <a:solidFill>
                  <a:srgbClr val="1A1A1A"/>
                </a:solidFill>
                <a:latin typeface="Gagalin"/>
              </a:rPr>
              <a:t>En conclusion, notre projet de gestion immobilière   est une solution complète et efficace pour simplifier et rationaliser la gestion des biens immobiliers. Grâce à cette application, les propriétaires, les gestionnaires immobiliers et les locataires peuvent bénéficier d'un ensemble de fonctionnalités avancées qui simplifient leurs tâches quotidiennes et améliorent leur expérience globale.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621537" y="9383072"/>
            <a:ext cx="637763" cy="63776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B808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60"/>
                </a:lnSpc>
              </a:pPr>
              <a:r>
                <a:rPr lang="en-US" sz="2200">
                  <a:solidFill>
                    <a:srgbClr val="F6E7D5"/>
                  </a:solidFill>
                  <a:latin typeface="Red Hat Display Bold"/>
                </a:rPr>
                <a:t>9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DAFmkw6hR_M</dc:identifier>
  <dcterms:modified xsi:type="dcterms:W3CDTF">2011-08-01T06:04:30Z</dcterms:modified>
  <cp:revision>1</cp:revision>
  <dc:title>Présentation de Pfe</dc:title>
</cp:coreProperties>
</file>

<file path=docProps/thumbnail.jpeg>
</file>